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725" r:id="rId3"/>
    <p:sldMasterId id="2147483726" r:id="rId4"/>
    <p:sldMasterId id="2147483727" r:id="rId5"/>
    <p:sldMasterId id="2147483728" r:id="rId6"/>
    <p:sldMasterId id="2147483729" r:id="rId7"/>
    <p:sldMasterId id="2147483730" r:id="rId8"/>
    <p:sldMasterId id="2147483731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0.xml"/><Relationship Id="rId11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21" Type="http://schemas.openxmlformats.org/officeDocument/2006/relationships/slide" Target="slides/slide11.xml"/><Relationship Id="rId13" Type="http://schemas.openxmlformats.org/officeDocument/2006/relationships/slide" Target="slides/slide3.xml"/><Relationship Id="rId12" Type="http://schemas.openxmlformats.org/officeDocument/2006/relationships/slide" Target="slides/slide2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5" Type="http://schemas.openxmlformats.org/officeDocument/2006/relationships/slide" Target="slides/slide5.xml"/><Relationship Id="rId14" Type="http://schemas.openxmlformats.org/officeDocument/2006/relationships/slide" Target="slides/slide4.xml"/><Relationship Id="rId17" Type="http://schemas.openxmlformats.org/officeDocument/2006/relationships/slide" Target="slides/slide7.xml"/><Relationship Id="rId16" Type="http://schemas.openxmlformats.org/officeDocument/2006/relationships/slide" Target="slides/slide6.xml"/><Relationship Id="rId5" Type="http://schemas.openxmlformats.org/officeDocument/2006/relationships/slideMaster" Target="slideMasters/slideMaster3.xml"/><Relationship Id="rId19" Type="http://schemas.openxmlformats.org/officeDocument/2006/relationships/slide" Target="slides/slide9.xml"/><Relationship Id="rId6" Type="http://schemas.openxmlformats.org/officeDocument/2006/relationships/slideMaster" Target="slideMasters/slideMaster4.xml"/><Relationship Id="rId18" Type="http://schemas.openxmlformats.org/officeDocument/2006/relationships/slide" Target="slides/slide8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1" name="Google Shape;59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showMasterSp="0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7" name="Google Shape;97;p15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5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7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2" name="Google Shape;122;p19"/>
          <p:cNvSpPr txBox="1"/>
          <p:nvPr>
            <p:ph idx="2" type="body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3" type="body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4" name="Google Shape;124;p19"/>
          <p:cNvSpPr txBox="1"/>
          <p:nvPr>
            <p:ph idx="4" type="body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9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/>
          <p:nvPr>
            <p:ph idx="2" type="pic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6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6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/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27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72" name="Google Shape;172;p27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7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27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8"/>
          <p:cNvSpPr txBox="1"/>
          <p:nvPr>
            <p:ph idx="1" type="body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8" name="Google Shape;178;p28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8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28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b="1" sz="3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29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4" name="Google Shape;184;p29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29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9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30"/>
          <p:cNvSpPr txBox="1"/>
          <p:nvPr>
            <p:ph idx="1" type="body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4325" lvl="3" marL="1828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indent="-314325" lvl="4" marL="22860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indent="-314325" lvl="5" marL="27432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indent="-314325" lvl="6" marL="3200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indent="-314325" lvl="7" marL="3657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indent="-314325" lvl="8" marL="4114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/>
        </p:txBody>
      </p:sp>
      <p:sp>
        <p:nvSpPr>
          <p:cNvPr id="190" name="Google Shape;190;p30"/>
          <p:cNvSpPr txBox="1"/>
          <p:nvPr>
            <p:ph idx="2" type="body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4325" lvl="3" marL="1828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indent="-314325" lvl="4" marL="22860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indent="-314325" lvl="5" marL="27432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indent="-314325" lvl="6" marL="3200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indent="-314325" lvl="7" marL="3657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indent="-314325" lvl="8" marL="4114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/>
        </p:txBody>
      </p:sp>
      <p:sp>
        <p:nvSpPr>
          <p:cNvPr id="191" name="Google Shape;191;p30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30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30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31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97" name="Google Shape;197;p31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indent="-314325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198" name="Google Shape;198;p31"/>
          <p:cNvSpPr txBox="1"/>
          <p:nvPr>
            <p:ph idx="3" type="body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99" name="Google Shape;199;p31"/>
          <p:cNvSpPr txBox="1"/>
          <p:nvPr>
            <p:ph idx="4" type="body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indent="-314325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200" name="Google Shape;200;p31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31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31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32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32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32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/>
          <p:nvPr>
            <p:ph type="title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33"/>
          <p:cNvSpPr txBox="1"/>
          <p:nvPr>
            <p:ph idx="1" type="body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indent="-32385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indent="-32385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211" name="Google Shape;211;p33"/>
          <p:cNvSpPr txBox="1"/>
          <p:nvPr>
            <p:ph idx="2" type="body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indent="-228600" lvl="1" marL="914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indent="-228600" lvl="3" marL="1828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indent="-228600" lvl="4" marL="22860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indent="-228600" lvl="5" marL="27432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indent="-228600" lvl="6" marL="32004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indent="-228600" lvl="7" marL="3657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indent="-228600" lvl="8" marL="4114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/>
        </p:txBody>
      </p:sp>
      <p:sp>
        <p:nvSpPr>
          <p:cNvPr id="212" name="Google Shape;212;p33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33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33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4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34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34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indent="-228600" lvl="1" marL="914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indent="-228600" lvl="3" marL="1828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indent="-228600" lvl="4" marL="22860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indent="-228600" lvl="5" marL="27432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indent="-228600" lvl="6" marL="32004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indent="-228600" lvl="7" marL="3657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indent="-228600" lvl="8" marL="4114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/>
        </p:txBody>
      </p:sp>
      <p:sp>
        <p:nvSpPr>
          <p:cNvPr id="219" name="Google Shape;219;p34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34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34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35"/>
          <p:cNvSpPr txBox="1"/>
          <p:nvPr>
            <p:ph idx="1" type="body"/>
          </p:nvPr>
        </p:nvSpPr>
        <p:spPr>
          <a:xfrm rot="5400000">
            <a:off x="3833019" y="-1623215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5" name="Google Shape;225;p35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35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7" name="Google Shape;227;p35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6"/>
          <p:cNvSpPr txBox="1"/>
          <p:nvPr>
            <p:ph type="title"/>
          </p:nvPr>
        </p:nvSpPr>
        <p:spPr>
          <a:xfrm rot="5400000">
            <a:off x="7285038" y="1828804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36"/>
          <p:cNvSpPr txBox="1"/>
          <p:nvPr>
            <p:ph idx="1" type="body"/>
          </p:nvPr>
        </p:nvSpPr>
        <p:spPr>
          <a:xfrm rot="5400000">
            <a:off x="1697038" y="-812796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1" name="Google Shape;231;p36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2" name="Google Shape;232;p36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36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6" name="Google Shape;246;p3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7" name="Google Shape;247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8" name="Google Shape;248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4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3" name="Google Shape;253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4" name="Google Shape;254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8" name="Google Shape;258;p4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9" name="Google Shape;259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4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5" name="Google Shape;265;p4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6" name="Google Shape;266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8" name="Google Shape;268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1" name="Google Shape;271;p4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72" name="Google Shape;272;p4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3" name="Google Shape;273;p4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74" name="Google Shape;274;p4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5" name="Google Shape;275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0" name="Google Shape;280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1" name="Google Shape;281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2" name="Google Shape;282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5" name="Google Shape;285;p4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86" name="Google Shape;286;p4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87" name="Google Shape;287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8" name="Google Shape;288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9" name="Google Shape;289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2" name="Google Shape;292;p4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93" name="Google Shape;293;p4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94" name="Google Shape;294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5" name="Google Shape;295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6" name="Google Shape;296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4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0" name="Google Shape;300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1" name="Google Shape;301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2" name="Google Shape;302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5" name="Google Shape;305;p4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6" name="Google Shape;306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7" name="Google Shape;307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8" name="Google Shape;308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5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7" name="Google Shape;317;p5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8" name="Google Shape;318;p5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9" name="Google Shape;319;p5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0" name="Google Shape;320;p5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3" name="Google Shape;323;p5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24" name="Google Shape;324;p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5" name="Google Shape;325;p5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6" name="Google Shape;326;p5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9" name="Google Shape;329;p5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0" name="Google Shape;330;p5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1" name="Google Shape;331;p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2" name="Google Shape;332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5" name="Google Shape;335;p5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6" name="Google Shape;336;p5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7" name="Google Shape;337;p5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8" name="Google Shape;338;p5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9" name="Google Shape;339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2" name="Google Shape;342;p5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3" name="Google Shape;343;p5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4" name="Google Shape;344;p5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5" name="Google Shape;345;p5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6" name="Google Shape;346;p5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7" name="Google Shape;347;p5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8" name="Google Shape;348;p5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1" name="Google Shape;351;p5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2" name="Google Shape;352;p5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3" name="Google Shape;353;p5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5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6" name="Google Shape;356;p5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7" name="Google Shape;357;p5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5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0" name="Google Shape;360;p5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61" name="Google Shape;361;p5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62" name="Google Shape;362;p5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3" name="Google Shape;363;p5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4" name="Google Shape;364;p5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5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7" name="Google Shape;367;p5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8" name="Google Shape;368;p5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69" name="Google Shape;369;p5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0" name="Google Shape;370;p5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1" name="Google Shape;371;p5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4" name="Google Shape;374;p5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5" name="Google Shape;375;p5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6" name="Google Shape;376;p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7" name="Google Shape;377;p5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6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0" name="Google Shape;380;p6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1" name="Google Shape;381;p6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2" name="Google Shape;382;p6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3" name="Google Shape;383;p6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6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2" name="Google Shape;392;p6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3" name="Google Shape;393;p6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63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6" name="Google Shape;396;p63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397" name="Google Shape;397;p63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8" name="Google Shape;398;p63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9" name="Google Shape;399;p63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64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2" name="Google Shape;402;p64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03" name="Google Shape;403;p64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4" name="Google Shape;404;p64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5" name="Google Shape;405;p64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65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8" name="Google Shape;408;p65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409" name="Google Shape;409;p65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0" name="Google Shape;410;p65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1" name="Google Shape;411;p65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6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4" name="Google Shape;414;p66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15" name="Google Shape;415;p66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16" name="Google Shape;416;p66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7" name="Google Shape;417;p66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8" name="Google Shape;418;p66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6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1" name="Google Shape;421;p67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22" name="Google Shape;422;p67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23" name="Google Shape;423;p67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24" name="Google Shape;424;p67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25" name="Google Shape;425;p67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6" name="Google Shape;426;p67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7" name="Google Shape;427;p67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8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0" name="Google Shape;430;p68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1" name="Google Shape;431;p68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2" name="Google Shape;432;p68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69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5" name="Google Shape;435;p69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36" name="Google Shape;436;p69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37" name="Google Shape;437;p69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8" name="Google Shape;438;p69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9" name="Google Shape;439;p69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70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2" name="Google Shape;442;p70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43" name="Google Shape;443;p70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4" name="Google Shape;444;p70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5" name="Google Shape;445;p70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6" name="Google Shape;446;p70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7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9" name="Google Shape;449;p71"/>
          <p:cNvSpPr txBox="1"/>
          <p:nvPr>
            <p:ph idx="1" type="body"/>
          </p:nvPr>
        </p:nvSpPr>
        <p:spPr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50" name="Google Shape;450;p7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1" name="Google Shape;451;p7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2" name="Google Shape;452;p7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72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5" name="Google Shape;455;p72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56" name="Google Shape;456;p7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7" name="Google Shape;457;p7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8" name="Google Shape;458;p7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7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7" name="Google Shape;467;p7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8" name="Google Shape;468;p7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7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1" name="Google Shape;471;p7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72" name="Google Shape;472;p7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3" name="Google Shape;473;p7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4" name="Google Shape;474;p7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7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7" name="Google Shape;477;p7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8" name="Google Shape;478;p7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9" name="Google Shape;479;p7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0" name="Google Shape;480;p7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7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3" name="Google Shape;483;p7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4" name="Google Shape;484;p7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5" name="Google Shape;485;p7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6" name="Google Shape;486;p7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7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9" name="Google Shape;489;p7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0" name="Google Shape;490;p7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1" name="Google Shape;491;p7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2" name="Google Shape;492;p7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3" name="Google Shape;493;p7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7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6" name="Google Shape;496;p7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7" name="Google Shape;497;p7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8" name="Google Shape;498;p7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9" name="Google Shape;499;p7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0" name="Google Shape;500;p7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1" name="Google Shape;501;p7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2" name="Google Shape;502;p7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8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5" name="Google Shape;505;p8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6" name="Google Shape;506;p8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7" name="Google Shape;507;p8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8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0" name="Google Shape;510;p8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1" name="Google Shape;511;p8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12" name="Google Shape;512;p8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3" name="Google Shape;513;p8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4" name="Google Shape;514;p8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8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7" name="Google Shape;517;p8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18" name="Google Shape;518;p8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19" name="Google Shape;519;p8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0" name="Google Shape;520;p8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1" name="Google Shape;521;p8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8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4" name="Google Shape;524;p8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5" name="Google Shape;525;p8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6" name="Google Shape;526;p8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7" name="Google Shape;527;p8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8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0" name="Google Shape;530;p8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1" name="Google Shape;531;p8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2" name="Google Shape;532;p8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3" name="Google Shape;533;p8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7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2" Type="http://schemas.openxmlformats.org/officeDocument/2006/relationships/theme" Target="../theme/theme8.xml"/><Relationship Id="rId9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9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64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2" Type="http://schemas.openxmlformats.org/officeDocument/2006/relationships/theme" Target="../theme/theme6.xml"/><Relationship Id="rId9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1" name="Google Shape;161;p25"/>
          <p:cNvSpPr txBox="1"/>
          <p:nvPr>
            <p:ph idx="1" type="body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Google Shape;162;p25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Google Shape;163;p25"/>
          <p:cNvSpPr txBox="1"/>
          <p:nvPr>
            <p:ph idx="11" type="ftr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4" name="Google Shape;164;p25"/>
          <p:cNvSpPr txBox="1"/>
          <p:nvPr>
            <p:ph idx="12" type="sldNum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6" name="Google Shape;236;p3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7" name="Google Shape;237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8" name="Google Shape;238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9" name="Google Shape;239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1" name="Google Shape;311;p4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2" name="Google Shape;312;p4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3" name="Google Shape;313;p4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4" name="Google Shape;314;p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6" name="Google Shape;386;p61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7" name="Google Shape;387;p6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8" name="Google Shape;388;p6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9" name="Google Shape;389;p6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7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1" name="Google Shape;461;p7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2" name="Google Shape;462;p7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3" name="Google Shape;463;p7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4" name="Google Shape;464;p7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85"/>
          <p:cNvSpPr txBox="1"/>
          <p:nvPr/>
        </p:nvSpPr>
        <p:spPr>
          <a:xfrm>
            <a:off x="315309" y="600074"/>
            <a:ext cx="11638151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Intentions: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Today we are finishing our learning about Job and working on an essay about suffering in Judaism.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Success Criteria: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the end of the lesson you will: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Have analysed the story of Job.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Have learnt about a way to structure an essay.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Have begun to write an essay using this method..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9" name="Google Shape;539;p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69242" y="4139504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94"/>
          <p:cNvSpPr txBox="1"/>
          <p:nvPr/>
        </p:nvSpPr>
        <p:spPr>
          <a:xfrm>
            <a:off x="302286" y="132722"/>
            <a:ext cx="11222307" cy="2092881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 a paragraph about free will.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must include at least one quote and two pieces of detailed KU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 Free will is the belief that….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94"/>
          <p:cNvSpPr txBox="1"/>
          <p:nvPr/>
        </p:nvSpPr>
        <p:spPr>
          <a:xfrm>
            <a:off x="302285" y="2413465"/>
            <a:ext cx="11222307" cy="2092881"/>
          </a:xfrm>
          <a:prstGeom prst="rect">
            <a:avLst/>
          </a:prstGeom>
          <a:solidFill>
            <a:srgbClr val="C4E0B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 a paragraph about Suffering.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must include at least one quote and two pieces of detailed KU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 Suffering is the belief that….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94"/>
          <p:cNvSpPr txBox="1"/>
          <p:nvPr/>
        </p:nvSpPr>
        <p:spPr>
          <a:xfrm>
            <a:off x="302284" y="4694208"/>
            <a:ext cx="11222307" cy="1815882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 a paragraph about the link between free will and suffering.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must include at least two detailed points of analysis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 Free will and suffering are linked…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6" name="Google Shape;606;p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8179" y="1213945"/>
            <a:ext cx="9648496" cy="5234152"/>
          </a:xfrm>
          <a:prstGeom prst="rect">
            <a:avLst/>
          </a:prstGeom>
          <a:noFill/>
          <a:ln>
            <a:noFill/>
          </a:ln>
        </p:spPr>
      </p:pic>
      <p:sp>
        <p:nvSpPr>
          <p:cNvPr id="607" name="Google Shape;607;p95"/>
          <p:cNvSpPr/>
          <p:nvPr/>
        </p:nvSpPr>
        <p:spPr>
          <a:xfrm>
            <a:off x="798786" y="0"/>
            <a:ext cx="10447282" cy="985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Analyse the relationship between beliefs about free will and suffering. 10 marks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86"/>
          <p:cNvSpPr/>
          <p:nvPr/>
        </p:nvSpPr>
        <p:spPr>
          <a:xfrm>
            <a:off x="1774335" y="260648"/>
            <a:ext cx="8964488" cy="6017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Judaism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Beliefs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beliefs about God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nature of human beings: yetzer tov; yetzer harah; free will; suffering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beliefs about Covenant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judgement; the Messiah; the Messianic Age; Olam Ha’ba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living according to the Commandments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Rosh Hashanah; Yom Kippur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worship: Shabbat; synagogue</a:t>
            </a:r>
            <a:endParaRPr/>
          </a:p>
        </p:txBody>
      </p:sp>
      <p:sp>
        <p:nvSpPr>
          <p:cNvPr id="545" name="Google Shape;545;p86"/>
          <p:cNvSpPr/>
          <p:nvPr/>
        </p:nvSpPr>
        <p:spPr>
          <a:xfrm>
            <a:off x="1774335" y="2170687"/>
            <a:ext cx="1594997" cy="692331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87"/>
          <p:cNvSpPr txBox="1"/>
          <p:nvPr/>
        </p:nvSpPr>
        <p:spPr>
          <a:xfrm>
            <a:off x="3287688" y="332657"/>
            <a:ext cx="5832648" cy="954107"/>
          </a:xfrm>
          <a:prstGeom prst="rect">
            <a:avLst/>
          </a:prstGeom>
          <a:solidFill>
            <a:srgbClr val="F2DADA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Retell the story of Job in no more than 30 words</a:t>
            </a:r>
            <a:r>
              <a:rPr b="0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(1)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87"/>
          <p:cNvSpPr txBox="1"/>
          <p:nvPr/>
        </p:nvSpPr>
        <p:spPr>
          <a:xfrm>
            <a:off x="173421" y="1361152"/>
            <a:ext cx="5814567" cy="4091569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rgbClr val="DAEE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Why do you think God got annoyed when Job questioned him? (2)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Why do you think God rewarded Job in the end? (2)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How can the story of Job explain the relationship between good (God) and evil (Satan)? (2)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2843" lvl="0" marL="19288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88"/>
              <a:buFont typeface="Calibri"/>
              <a:buNone/>
            </a:pPr>
            <a:r>
              <a:t/>
            </a:r>
            <a:endParaRPr b="0" i="0" sz="788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87"/>
          <p:cNvSpPr txBox="1"/>
          <p:nvPr/>
        </p:nvSpPr>
        <p:spPr>
          <a:xfrm>
            <a:off x="6204012" y="1361152"/>
            <a:ext cx="5651657" cy="4401205"/>
          </a:xfrm>
          <a:prstGeom prst="rect">
            <a:avLst/>
          </a:prstGeom>
          <a:solidFill>
            <a:srgbClr val="CCC0D9"/>
          </a:solidFill>
          <a:ln cap="flat" cmpd="sng" w="25400">
            <a:solidFill>
              <a:srgbClr val="B2A0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How might a Jew use the story of Job to find comfort when suffering? (2)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Do you think the story of The Fall or the story of Job explains the existence of suffering best? (2)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Is God responsible for the death of people in the book of Job? (2)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87"/>
          <p:cNvSpPr txBox="1"/>
          <p:nvPr/>
        </p:nvSpPr>
        <p:spPr>
          <a:xfrm>
            <a:off x="173421" y="204952"/>
            <a:ext cx="23963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Analysis of Job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87"/>
          <p:cNvSpPr/>
          <p:nvPr/>
        </p:nvSpPr>
        <p:spPr>
          <a:xfrm>
            <a:off x="488731" y="5060731"/>
            <a:ext cx="5715281" cy="1797269"/>
          </a:xfrm>
          <a:prstGeom prst="irregularSeal2">
            <a:avLst/>
          </a:prstGeom>
          <a:solidFill>
            <a:schemeClr val="lt1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Due: Thursday 9th Sept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88"/>
          <p:cNvSpPr/>
          <p:nvPr/>
        </p:nvSpPr>
        <p:spPr>
          <a:xfrm>
            <a:off x="719958" y="1923393"/>
            <a:ext cx="10851932" cy="1096519"/>
          </a:xfrm>
          <a:prstGeom prst="rect">
            <a:avLst/>
          </a:prstGeom>
          <a:noFill/>
          <a:ln cap="flat" cmpd="sng" w="57150">
            <a:solidFill>
              <a:srgbClr val="92D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Analyse the relationship between beliefs about free will and suffering. </a:t>
            </a:r>
            <a:endParaRPr/>
          </a:p>
          <a:p>
            <a:pPr indent="0" lvl="0" marL="0" marR="0" rtl="0" algn="ctr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 marks 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88"/>
          <p:cNvSpPr txBox="1"/>
          <p:nvPr/>
        </p:nvSpPr>
        <p:spPr>
          <a:xfrm>
            <a:off x="719958" y="283779"/>
            <a:ext cx="45772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Skills jotter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89"/>
          <p:cNvSpPr txBox="1"/>
          <p:nvPr>
            <p:ph type="title"/>
          </p:nvPr>
        </p:nvSpPr>
        <p:spPr>
          <a:xfrm>
            <a:off x="1992313" y="188913"/>
            <a:ext cx="8229600" cy="576262"/>
          </a:xfrm>
          <a:prstGeom prst="rect">
            <a:avLst/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Analysis</a:t>
            </a:r>
            <a:endParaRPr/>
          </a:p>
        </p:txBody>
      </p:sp>
      <p:pic>
        <p:nvPicPr>
          <p:cNvPr id="566" name="Google Shape;566;p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20961" y="1734207"/>
            <a:ext cx="2061589" cy="1803891"/>
          </a:xfrm>
          <a:prstGeom prst="rect">
            <a:avLst/>
          </a:prstGeom>
          <a:noFill/>
          <a:ln>
            <a:noFill/>
          </a:ln>
        </p:spPr>
      </p:pic>
      <p:sp>
        <p:nvSpPr>
          <p:cNvPr id="567" name="Google Shape;567;p89"/>
          <p:cNvSpPr/>
          <p:nvPr/>
        </p:nvSpPr>
        <p:spPr>
          <a:xfrm>
            <a:off x="0" y="1263405"/>
            <a:ext cx="11298621" cy="5432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Analysis involves doing something with the factual information you’ve used in your KU mark. What I know shows that….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involves showing links between the ideas/beliefs, explaining consequences, implications….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might be identifying and explaining relationships between different beliefs, or explaining consequences and causes. 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So, for example, if you were to write down a Torah quote, and explain what it means for a KU mark, to get an analysis mark from it, you could explain what impact it has on a Jews  day-to-day life, or how the quote links to other beliefs and practices in Judaism.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90"/>
          <p:cNvSpPr txBox="1"/>
          <p:nvPr>
            <p:ph type="title"/>
          </p:nvPr>
        </p:nvSpPr>
        <p:spPr>
          <a:xfrm>
            <a:off x="1992313" y="188913"/>
            <a:ext cx="8229600" cy="576262"/>
          </a:xfrm>
          <a:prstGeom prst="rect">
            <a:avLst/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Analysis Sentence starters.</a:t>
            </a:r>
            <a:endParaRPr/>
          </a:p>
        </p:txBody>
      </p:sp>
      <p:sp>
        <p:nvSpPr>
          <p:cNvPr id="573" name="Google Shape;573;p90"/>
          <p:cNvSpPr txBox="1"/>
          <p:nvPr>
            <p:ph idx="1" type="body"/>
          </p:nvPr>
        </p:nvSpPr>
        <p:spPr>
          <a:xfrm>
            <a:off x="195044" y="1199220"/>
            <a:ext cx="11824138" cy="5545137"/>
          </a:xfrm>
          <a:prstGeom prst="rect">
            <a:avLst/>
          </a:prstGeom>
          <a:solidFill>
            <a:schemeClr val="lt1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-"/>
            </a:pPr>
            <a:r>
              <a:rPr lang="en-GB" sz="3200"/>
              <a:t>“This shows…”, “This implies…”, “This means…”,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-"/>
            </a:pPr>
            <a:r>
              <a:rPr lang="en-GB" sz="3200"/>
              <a:t>“This is strong/weak </a:t>
            </a:r>
            <a:r>
              <a:rPr lang="en-GB" sz="3200" u="sng"/>
              <a:t>because</a:t>
            </a:r>
            <a:r>
              <a:rPr lang="en-GB" sz="3200"/>
              <a:t>…”, “This is effective </a:t>
            </a:r>
            <a:r>
              <a:rPr lang="en-GB" sz="3200" u="sng"/>
              <a:t>because</a:t>
            </a:r>
            <a:r>
              <a:rPr lang="en-GB" sz="3200">
                <a:latin typeface="Arial"/>
                <a:ea typeface="Arial"/>
                <a:cs typeface="Arial"/>
                <a:sym typeface="Arial"/>
              </a:rPr>
              <a:t>…”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-"/>
            </a:pPr>
            <a:r>
              <a:rPr lang="en-GB" sz="3200"/>
              <a:t>“An advantages of this is…..” 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-"/>
            </a:pPr>
            <a:r>
              <a:rPr lang="en-GB" sz="3200"/>
              <a:t>“This results in……”  “A consequence of this might be……”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/>
          </a:p>
        </p:txBody>
      </p:sp>
      <p:pic>
        <p:nvPicPr>
          <p:cNvPr id="574" name="Google Shape;574;p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89798" y="46381"/>
            <a:ext cx="1402202" cy="18716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een Clipping" id="579" name="Google Shape;579;p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54202" y="488731"/>
            <a:ext cx="4935298" cy="291661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descr="Screen Clipping" id="580" name="Google Shape;580;p9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54202" y="3736428"/>
            <a:ext cx="5383963" cy="291662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81" name="Google Shape;581;p9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66099" y="1009414"/>
            <a:ext cx="3395766" cy="47918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92"/>
          <p:cNvSpPr/>
          <p:nvPr/>
        </p:nvSpPr>
        <p:spPr>
          <a:xfrm>
            <a:off x="247342" y="931749"/>
            <a:ext cx="7626730" cy="586160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Analyse two things 10 mark essay.</a:t>
            </a:r>
            <a:endParaRPr/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Paragraph 1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Explain the first of the practices or belief using at least three key pieces of KU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Paragraph 2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Explain the second of the practices or belief using at least three key pieces of KU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Paragraph 3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Explain how these two link together using two detailed points of analysis.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sng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92"/>
          <p:cNvSpPr/>
          <p:nvPr/>
        </p:nvSpPr>
        <p:spPr>
          <a:xfrm>
            <a:off x="9049407" y="1939159"/>
            <a:ext cx="2336381" cy="2128345"/>
          </a:xfrm>
          <a:prstGeom prst="ellipse">
            <a:avLst/>
          </a:prstGeom>
          <a:solidFill>
            <a:schemeClr val="accent2"/>
          </a:solidFill>
          <a:ln cap="flat" cmpd="sng" w="12700">
            <a:solidFill>
              <a:srgbClr val="AC5B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 marks KU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 marks AN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92"/>
          <p:cNvSpPr/>
          <p:nvPr/>
        </p:nvSpPr>
        <p:spPr>
          <a:xfrm>
            <a:off x="814551" y="173420"/>
            <a:ext cx="10851932" cy="5533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Analyse the relationship between beliefs about free will and suffering.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93"/>
          <p:cNvSpPr/>
          <p:nvPr/>
        </p:nvSpPr>
        <p:spPr>
          <a:xfrm>
            <a:off x="1660635" y="1649852"/>
            <a:ext cx="3825766" cy="3321935"/>
          </a:xfrm>
          <a:prstGeom prst="rect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MESS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ake a statement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xplain it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upport it with evidence/example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kill (analysis)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93"/>
          <p:cNvSpPr/>
          <p:nvPr/>
        </p:nvSpPr>
        <p:spPr>
          <a:xfrm>
            <a:off x="6096000" y="1237288"/>
            <a:ext cx="4450218" cy="3916585"/>
          </a:xfrm>
          <a:prstGeom prst="rect">
            <a:avLst/>
          </a:pr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MESSY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ake a statement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xplain it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upport it with evidence/example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kill (analysis)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∙"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our opinion (evaluation)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6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8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7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14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